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79" r:id="rId4"/>
    <p:sldId id="280" r:id="rId5"/>
    <p:sldId id="278" r:id="rId6"/>
    <p:sldId id="262" r:id="rId7"/>
    <p:sldId id="264" r:id="rId8"/>
    <p:sldId id="266" r:id="rId9"/>
    <p:sldId id="281" r:id="rId10"/>
    <p:sldId id="282" r:id="rId11"/>
    <p:sldId id="283" r:id="rId12"/>
    <p:sldId id="290" r:id="rId13"/>
    <p:sldId id="284" r:id="rId14"/>
    <p:sldId id="285" r:id="rId15"/>
    <p:sldId id="287" r:id="rId16"/>
    <p:sldId id="286" r:id="rId17"/>
    <p:sldId id="288" r:id="rId18"/>
    <p:sldId id="289" r:id="rId19"/>
    <p:sldId id="272" r:id="rId20"/>
    <p:sldId id="274" r:id="rId21"/>
    <p:sldId id="275" r:id="rId22"/>
    <p:sldId id="273" r:id="rId2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7771" autoAdjust="0"/>
  </p:normalViewPr>
  <p:slideViewPr>
    <p:cSldViewPr>
      <p:cViewPr varScale="1">
        <p:scale>
          <a:sx n="76" d="100"/>
          <a:sy n="76" d="100"/>
        </p:scale>
        <p:origin x="-26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277EF-F70C-4985-BF44-C64DC90C027F}" type="datetimeFigureOut">
              <a:rPr lang="hr-HR" smtClean="0"/>
              <a:t>26.9.2013.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31AAE-DB73-4616-95EA-5F4507FE8CE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0185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31AAE-DB73-4616-95EA-5F4507FE8CE9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3458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31AAE-DB73-4616-95EA-5F4507FE8CE9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80420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31AAE-DB73-4616-95EA-5F4507FE8CE9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06717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31AAE-DB73-4616-95EA-5F4507FE8CE9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06717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31AAE-DB73-4616-95EA-5F4507FE8CE9}" type="slidenum">
              <a:rPr lang="hr-HR" smtClean="0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06711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31AAE-DB73-4616-95EA-5F4507FE8CE9}" type="slidenum">
              <a:rPr lang="hr-HR" smtClean="0"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06711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31AAE-DB73-4616-95EA-5F4507FE8CE9}" type="slidenum">
              <a:rPr lang="hr-HR" smtClean="0"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06711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31AAE-DB73-4616-95EA-5F4507FE8CE9}" type="slidenum">
              <a:rPr lang="hr-HR" smtClean="0"/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06711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31AAE-DB73-4616-95EA-5F4507FE8CE9}" type="slidenum">
              <a:rPr lang="hr-HR" smtClean="0"/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66614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31AAE-DB73-4616-95EA-5F4507FE8CE9}" type="slidenum">
              <a:rPr lang="hr-HR" smtClean="0"/>
              <a:t>18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66614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31AAE-DB73-4616-95EA-5F4507FE8CE9}" type="slidenum">
              <a:rPr lang="hr-HR" smtClean="0"/>
              <a:t>19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2305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hr-H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31AAE-DB73-4616-95EA-5F4507FE8CE9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41774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31AAE-DB73-4616-95EA-5F4507FE8CE9}" type="slidenum">
              <a:rPr lang="hr-HR" smtClean="0"/>
              <a:t>20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12289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31AAE-DB73-4616-95EA-5F4507FE8CE9}" type="slidenum">
              <a:rPr lang="hr-HR" smtClean="0"/>
              <a:t>21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22564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31AAE-DB73-4616-95EA-5F4507FE8CE9}" type="slidenum">
              <a:rPr lang="hr-HR" smtClean="0"/>
              <a:t>22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7465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31AAE-DB73-4616-95EA-5F4507FE8CE9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5480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31AAE-DB73-4616-95EA-5F4507FE8CE9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2304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31AAE-DB73-4616-95EA-5F4507FE8CE9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8012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31AAE-DB73-4616-95EA-5F4507FE8CE9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07660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31AAE-DB73-4616-95EA-5F4507FE8CE9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7903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31AAE-DB73-4616-95EA-5F4507FE8CE9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79031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31AAE-DB73-4616-95EA-5F4507FE8CE9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0044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522F-987D-45AC-B754-60CC68BA3422}" type="datetimeFigureOut">
              <a:rPr lang="hr-HR" smtClean="0"/>
              <a:t>26.9.2013.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5700BB-07C7-4582-8D18-C29DC96725F7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522F-987D-45AC-B754-60CC68BA3422}" type="datetimeFigureOut">
              <a:rPr lang="hr-HR" smtClean="0"/>
              <a:t>26.9.2013.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00BB-07C7-4582-8D18-C29DC96725F7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35700BB-07C7-4582-8D18-C29DC96725F7}" type="slidenum">
              <a:rPr lang="hr-HR" smtClean="0"/>
              <a:t>‹#›</a:t>
            </a:fld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522F-987D-45AC-B754-60CC68BA3422}" type="datetimeFigureOut">
              <a:rPr lang="hr-HR" smtClean="0"/>
              <a:t>26.9.2013.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522F-987D-45AC-B754-60CC68BA3422}" type="datetimeFigureOut">
              <a:rPr lang="hr-HR" smtClean="0"/>
              <a:t>26.9.2013.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35700BB-07C7-4582-8D18-C29DC96725F7}" type="slidenum">
              <a:rPr lang="hr-HR" smtClean="0"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522F-987D-45AC-B754-60CC68BA3422}" type="datetimeFigureOut">
              <a:rPr lang="hr-HR" smtClean="0"/>
              <a:t>26.9.2013.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5700BB-07C7-4582-8D18-C29DC96725F7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D33522F-987D-45AC-B754-60CC68BA3422}" type="datetimeFigureOut">
              <a:rPr lang="hr-HR" smtClean="0"/>
              <a:t>26.9.2013.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700BB-07C7-4582-8D18-C29DC96725F7}" type="slidenum">
              <a:rPr lang="hr-HR" smtClean="0"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522F-987D-45AC-B754-60CC68BA3422}" type="datetimeFigureOut">
              <a:rPr lang="hr-HR" smtClean="0"/>
              <a:t>26.9.2013.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35700BB-07C7-4582-8D18-C29DC96725F7}" type="slidenum">
              <a:rPr lang="hr-HR" smtClean="0"/>
              <a:t>‹#›</a:t>
            </a:fld>
            <a:endParaRPr lang="hr-HR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522F-987D-45AC-B754-60CC68BA3422}" type="datetimeFigureOut">
              <a:rPr lang="hr-HR" smtClean="0"/>
              <a:t>26.9.2013.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35700BB-07C7-4582-8D18-C29DC96725F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522F-987D-45AC-B754-60CC68BA3422}" type="datetimeFigureOut">
              <a:rPr lang="hr-HR" smtClean="0"/>
              <a:t>26.9.2013.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5700BB-07C7-4582-8D18-C29DC96725F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5700BB-07C7-4582-8D18-C29DC96725F7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522F-987D-45AC-B754-60CC68BA3422}" type="datetimeFigureOut">
              <a:rPr lang="hr-HR" smtClean="0"/>
              <a:t>26.9.2013.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35700BB-07C7-4582-8D18-C29DC96725F7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D33522F-987D-45AC-B754-60CC68BA3422}" type="datetimeFigureOut">
              <a:rPr lang="hr-HR" smtClean="0"/>
              <a:t>26.9.2013.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D33522F-987D-45AC-B754-60CC68BA3422}" type="datetimeFigureOut">
              <a:rPr lang="hr-HR" smtClean="0"/>
              <a:t>26.9.2013.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5700BB-07C7-4582-8D18-C29DC96725F7}" type="slidenum">
              <a:rPr lang="hr-HR" smtClean="0"/>
              <a:t>‹#›</a:t>
            </a:fld>
            <a:endParaRPr lang="hr-H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opensignal.com/reports/fragmentation.php" TargetMode="Externa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odepen.io/anon/pen/KIBv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odepen.io/anon/pen/ALkhv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depen.io/anon/pen/GplHs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tbootstrap.com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ndwork.sidereel.com/" TargetMode="External"/><Relationship Id="rId5" Type="http://schemas.openxmlformats.org/officeDocument/2006/relationships/hyperlink" Target="http://www.getskeleton.com/" TargetMode="External"/><Relationship Id="rId4" Type="http://schemas.openxmlformats.org/officeDocument/2006/relationships/hyperlink" Target="http://foundation.zurb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dragoruzic.com/" TargetMode="External"/><Relationship Id="rId13" Type="http://schemas.openxmlformats.org/officeDocument/2006/relationships/hyperlink" Target="http://www.nomnom.hr/" TargetMode="External"/><Relationship Id="rId3" Type="http://schemas.openxmlformats.org/officeDocument/2006/relationships/hyperlink" Target="http://www.boardpoint.eu/" TargetMode="External"/><Relationship Id="rId7" Type="http://schemas.openxmlformats.org/officeDocument/2006/relationships/hyperlink" Target="http://flip.hr/" TargetMode="External"/><Relationship Id="rId12" Type="http://schemas.openxmlformats.org/officeDocument/2006/relationships/hyperlink" Target="http://www.xplorerlife.hr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ranko.hr/" TargetMode="External"/><Relationship Id="rId11" Type="http://schemas.openxmlformats.org/officeDocument/2006/relationships/hyperlink" Target="http://www.netokracija.com/" TargetMode="External"/><Relationship Id="rId5" Type="http://schemas.openxmlformats.org/officeDocument/2006/relationships/hyperlink" Target="http://www.e-muskarac.com/" TargetMode="External"/><Relationship Id="rId10" Type="http://schemas.openxmlformats.org/officeDocument/2006/relationships/hyperlink" Target="http://www.efos.unios.hr/" TargetMode="External"/><Relationship Id="rId4" Type="http://schemas.openxmlformats.org/officeDocument/2006/relationships/hyperlink" Target="http://metoxx.com.hr/" TargetMode="External"/><Relationship Id="rId9" Type="http://schemas.openxmlformats.org/officeDocument/2006/relationships/hyperlink" Target="http://www.centarkaptol.hr/" TargetMode="External"/><Relationship Id="rId14" Type="http://schemas.openxmlformats.org/officeDocument/2006/relationships/hyperlink" Target="http://www.prvikorak.eu/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coding.smashingmagazine.com/2011/01/12/guidelines-for-responsive-web-design/" TargetMode="External"/><Relationship Id="rId7" Type="http://schemas.openxmlformats.org/officeDocument/2006/relationships/hyperlink" Target="http://mediaqueri.es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s-tricks.com/box-sizing/" TargetMode="External"/><Relationship Id="rId5" Type="http://schemas.openxmlformats.org/officeDocument/2006/relationships/hyperlink" Target="http://opensignal.com/reports/fragmentation.php" TargetMode="External"/><Relationship Id="rId4" Type="http://schemas.openxmlformats.org/officeDocument/2006/relationships/hyperlink" Target="http://bradfrostweb.com/blog/post/7-habits-of-highly-effective-media-queries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sz="2600" dirty="0" err="1" smtClean="0"/>
              <a:t>Webfestival</a:t>
            </a:r>
            <a:r>
              <a:rPr lang="hr-HR" sz="2600" dirty="0" smtClean="0"/>
              <a:t> 2013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sz="2000" cap="none" dirty="0" smtClean="0"/>
              <a:t>Boris Samardžija, CARNet</a:t>
            </a:r>
          </a:p>
          <a:p>
            <a:r>
              <a:rPr lang="hr-HR" sz="1200" cap="none" dirty="0" err="1" smtClean="0"/>
              <a:t>Boris.Samardzija</a:t>
            </a:r>
            <a:r>
              <a:rPr lang="hr-HR" sz="1200" cap="none" dirty="0" smtClean="0"/>
              <a:t>@</a:t>
            </a:r>
            <a:r>
              <a:rPr lang="hr-HR" sz="1200" cap="none" dirty="0" err="1" smtClean="0"/>
              <a:t>CARNet.hr</a:t>
            </a:r>
            <a:endParaRPr lang="hr-HR" sz="1200" cap="non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Responzivne</a:t>
            </a:r>
            <a:r>
              <a:rPr lang="hr-HR" dirty="0" smtClean="0"/>
              <a:t> web stranice</a:t>
            </a:r>
            <a:br>
              <a:rPr lang="hr-HR" dirty="0" smtClean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0496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err="1"/>
              <a:t>Responzivni</a:t>
            </a:r>
            <a:r>
              <a:rPr lang="hr-HR" sz="3600" dirty="0"/>
              <a:t> web dizajn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N</a:t>
            </a:r>
            <a:r>
              <a:rPr lang="vi-VN" sz="2800" dirty="0" smtClean="0"/>
              <a:t>i</a:t>
            </a:r>
            <a:r>
              <a:rPr lang="hr-HR" sz="2800" dirty="0" smtClean="0"/>
              <a:t>je namijenjen </a:t>
            </a:r>
            <a:r>
              <a:rPr lang="vi-VN" sz="2800" dirty="0" smtClean="0"/>
              <a:t>samo </a:t>
            </a:r>
            <a:r>
              <a:rPr lang="vi-VN" sz="2800" dirty="0"/>
              <a:t>mobilnim </a:t>
            </a:r>
            <a:r>
              <a:rPr lang="vi-VN" sz="2800" dirty="0" smtClean="0"/>
              <a:t>uređajima, </a:t>
            </a:r>
            <a:r>
              <a:rPr lang="vi-VN" sz="2800" dirty="0"/>
              <a:t>ali </a:t>
            </a:r>
            <a:r>
              <a:rPr lang="hr-HR" sz="2800" dirty="0" smtClean="0"/>
              <a:t>je </a:t>
            </a:r>
            <a:r>
              <a:rPr lang="vi-VN" sz="2800" dirty="0" smtClean="0"/>
              <a:t>popularizacijom mobilnih </a:t>
            </a:r>
            <a:r>
              <a:rPr lang="vi-VN" sz="2800" dirty="0"/>
              <a:t>uređaja </a:t>
            </a:r>
            <a:r>
              <a:rPr lang="hr-HR" sz="2800" dirty="0" smtClean="0"/>
              <a:t>postao </a:t>
            </a:r>
            <a:r>
              <a:rPr lang="vi-VN" sz="2800" dirty="0" smtClean="0"/>
              <a:t>preferirani </a:t>
            </a:r>
            <a:r>
              <a:rPr lang="vi-VN" sz="2800" dirty="0"/>
              <a:t>način izrade web </a:t>
            </a:r>
            <a:r>
              <a:rPr lang="vi-VN" sz="2800" dirty="0" smtClean="0"/>
              <a:t>stranica.</a:t>
            </a:r>
            <a:endParaRPr lang="hr-HR" sz="3300" dirty="0" smtClean="0"/>
          </a:p>
          <a:p>
            <a:pPr lvl="1"/>
            <a:r>
              <a:rPr lang="hr-HR" sz="2300" dirty="0" smtClean="0"/>
              <a:t>Razlog tome – </a:t>
            </a:r>
            <a:r>
              <a:rPr lang="vi-VN" sz="2300" dirty="0" smtClean="0"/>
              <a:t>pojava </a:t>
            </a:r>
            <a:r>
              <a:rPr lang="vi-VN" sz="2300" dirty="0"/>
              <a:t>uređaja raznih veličina (širina) i rezolucija </a:t>
            </a:r>
            <a:r>
              <a:rPr lang="vi-VN" sz="2300" dirty="0" smtClean="0"/>
              <a:t>ekrana </a:t>
            </a:r>
            <a:r>
              <a:rPr lang="vi-VN" sz="2300" dirty="0"/>
              <a:t>koje nije moguće </a:t>
            </a:r>
            <a:r>
              <a:rPr lang="vi-VN" sz="2300" dirty="0" smtClean="0"/>
              <a:t>predvidjeti</a:t>
            </a:r>
            <a:endParaRPr lang="hr-HR" sz="2300" dirty="0" smtClean="0"/>
          </a:p>
          <a:p>
            <a:pPr lvl="1"/>
            <a:r>
              <a:rPr lang="hr-HR" sz="2300" dirty="0" smtClean="0"/>
              <a:t>Dobro je znati – </a:t>
            </a:r>
            <a:r>
              <a:rPr lang="vi-VN" sz="2300" dirty="0"/>
              <a:t>na većini mobilnih </a:t>
            </a:r>
            <a:r>
              <a:rPr lang="vi-VN" sz="2300" dirty="0" smtClean="0"/>
              <a:t>nije </a:t>
            </a:r>
            <a:r>
              <a:rPr lang="vi-VN" sz="2300" dirty="0"/>
              <a:t>moguće mijenjati veličinu </a:t>
            </a:r>
            <a:r>
              <a:rPr lang="vi-VN" sz="2300" dirty="0" smtClean="0"/>
              <a:t>prozora </a:t>
            </a:r>
            <a:r>
              <a:rPr lang="vi-VN" sz="2300" dirty="0"/>
              <a:t>kao na osobnim računalima.</a:t>
            </a:r>
            <a:r>
              <a:rPr lang="hr-HR" sz="2300" dirty="0" smtClean="0"/>
              <a:t> </a:t>
            </a:r>
          </a:p>
          <a:p>
            <a:pPr lvl="1"/>
            <a:endParaRPr lang="hr-HR" sz="2300" dirty="0" smtClean="0"/>
          </a:p>
          <a:p>
            <a:pPr algn="ctr"/>
            <a:r>
              <a:rPr lang="pl-PL" sz="2900" dirty="0"/>
              <a:t>Responzivne web stranice </a:t>
            </a:r>
            <a:r>
              <a:rPr lang="pl-PL" sz="2900" u="sng" dirty="0"/>
              <a:t>nisu</a:t>
            </a:r>
            <a:r>
              <a:rPr lang="pl-PL" sz="2900" dirty="0"/>
              <a:t> samo mobilne web stranice!</a:t>
            </a:r>
          </a:p>
          <a:p>
            <a:pPr lvl="1"/>
            <a:endParaRPr lang="vi-VN" sz="2300" dirty="0" smtClean="0"/>
          </a:p>
        </p:txBody>
      </p:sp>
    </p:spTree>
    <p:extLst>
      <p:ext uri="{BB962C8B-B14F-4D97-AF65-F5344CB8AC3E}">
        <p14:creationId xmlns:p14="http://schemas.microsoft.com/office/powerpoint/2010/main" val="194297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err="1"/>
              <a:t>Responzivni</a:t>
            </a:r>
            <a:r>
              <a:rPr lang="hr-HR" sz="3200" dirty="0"/>
              <a:t> web dizajn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Nove mogućnosti i na većim ekranima (osobna računala)</a:t>
            </a:r>
          </a:p>
          <a:p>
            <a:pPr lvl="1"/>
            <a:r>
              <a:rPr lang="vi-VN" dirty="0" smtClean="0"/>
              <a:t>15</a:t>
            </a:r>
            <a:r>
              <a:rPr lang="vi-VN" dirty="0"/>
              <a:t>", 17", 20</a:t>
            </a:r>
            <a:r>
              <a:rPr lang="vi-VN" dirty="0" smtClean="0"/>
              <a:t>"+</a:t>
            </a:r>
            <a:r>
              <a:rPr lang="hr-HR" dirty="0" smtClean="0"/>
              <a:t>,</a:t>
            </a:r>
            <a:r>
              <a:rPr lang="vi-VN" dirty="0" smtClean="0"/>
              <a:t> widescreen</a:t>
            </a:r>
            <a:r>
              <a:rPr lang="hr-HR" dirty="0" smtClean="0"/>
              <a:t> sa omjerom</a:t>
            </a:r>
            <a:r>
              <a:rPr lang="vi-VN" dirty="0" smtClean="0"/>
              <a:t> </a:t>
            </a:r>
            <a:r>
              <a:rPr lang="vi-VN" dirty="0"/>
              <a:t>16:9 ili </a:t>
            </a:r>
            <a:r>
              <a:rPr lang="vi-VN" dirty="0" smtClean="0"/>
              <a:t>16:10 </a:t>
            </a:r>
            <a:r>
              <a:rPr lang="hr-HR" dirty="0" smtClean="0"/>
              <a:t>i velikim rezolucijama </a:t>
            </a:r>
            <a:r>
              <a:rPr lang="vi-VN" dirty="0" smtClean="0"/>
              <a:t>1920x1080</a:t>
            </a:r>
            <a:r>
              <a:rPr lang="hr-HR" dirty="0" err="1" smtClean="0"/>
              <a:t>px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Korisnici sa velikim ekranima drugačije koriste web stranice</a:t>
            </a:r>
          </a:p>
          <a:p>
            <a:pPr lvl="1"/>
            <a:r>
              <a:rPr lang="hr-HR" dirty="0" smtClean="0"/>
              <a:t>npr. </a:t>
            </a:r>
            <a:r>
              <a:rPr lang="hr-HR" dirty="0"/>
              <a:t>I</a:t>
            </a:r>
            <a:r>
              <a:rPr lang="hr-HR" dirty="0" smtClean="0"/>
              <a:t>stovremeno otvorena dva prozora jedan do drugoga (po pola ekrana). Ako korisnik ima rezoluciju 1920x1080</a:t>
            </a:r>
            <a:r>
              <a:rPr lang="hr-HR" dirty="0"/>
              <a:t>, širina jednog prozora je ~</a:t>
            </a:r>
            <a:r>
              <a:rPr lang="hr-HR" dirty="0" smtClean="0"/>
              <a:t>940px</a:t>
            </a:r>
          </a:p>
          <a:p>
            <a:pPr lvl="1"/>
            <a:r>
              <a:rPr lang="hr-HR" dirty="0" smtClean="0"/>
              <a:t>Treba uzeti u obzir i takve slučajeve.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23573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dirty="0" err="1"/>
              <a:t>Responzivni</a:t>
            </a:r>
            <a:r>
              <a:rPr lang="hr-HR" sz="3200" dirty="0"/>
              <a:t> web dizajn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325888"/>
          </a:xfrm>
        </p:spPr>
        <p:txBody>
          <a:bodyPr>
            <a:normAutofit/>
          </a:bodyPr>
          <a:lstStyle/>
          <a:p>
            <a:r>
              <a:rPr lang="hr-HR" dirty="0" smtClean="0"/>
              <a:t>Prije pojave mobilnih uređaja i široke dostupnosti velikih ekrana (monitora), nije bilo potrebe brinuti o tome</a:t>
            </a:r>
          </a:p>
          <a:p>
            <a:endParaRPr lang="hr-HR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546" y="3284984"/>
            <a:ext cx="3348990" cy="1977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924944"/>
            <a:ext cx="3360420" cy="2526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9" y="5445224"/>
            <a:ext cx="3432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 smtClean="0"/>
              <a:t>Omjeri ekrana na </a:t>
            </a:r>
            <a:r>
              <a:rPr lang="hr-HR" sz="1600" dirty="0" err="1" smtClean="0"/>
              <a:t>iOS</a:t>
            </a:r>
            <a:r>
              <a:rPr lang="hr-HR" sz="1600" dirty="0" smtClean="0"/>
              <a:t> uređajima (</a:t>
            </a:r>
            <a:r>
              <a:rPr lang="hr-HR" sz="1600" dirty="0" err="1" smtClean="0"/>
              <a:t>iPhone</a:t>
            </a:r>
            <a:r>
              <a:rPr lang="hr-HR" sz="1600" dirty="0" smtClean="0"/>
              <a:t>, </a:t>
            </a:r>
            <a:r>
              <a:rPr lang="hr-HR" sz="1600" dirty="0" err="1" smtClean="0"/>
              <a:t>iPod</a:t>
            </a:r>
            <a:r>
              <a:rPr lang="hr-HR" sz="1600" dirty="0" smtClean="0"/>
              <a:t>, </a:t>
            </a:r>
            <a:r>
              <a:rPr lang="hr-HR" sz="1600" dirty="0" err="1" smtClean="0"/>
              <a:t>iPad</a:t>
            </a:r>
            <a:r>
              <a:rPr lang="hr-HR" sz="1600" dirty="0" smtClean="0"/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76056" y="5373216"/>
            <a:ext cx="3576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 smtClean="0"/>
              <a:t>Omjeri ekrana na Android uređajima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1520" y="6381328"/>
            <a:ext cx="52261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smtClean="0"/>
              <a:t>Preuzeto sa: </a:t>
            </a:r>
            <a:r>
              <a:rPr lang="hr-HR" sz="1400" dirty="0">
                <a:hlinkClick r:id="rId5"/>
              </a:rPr>
              <a:t>http://opensignal.com/reports/fragmentation.php</a:t>
            </a:r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82205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Tehnička izvedba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U velikoj mjeri se oslanja na CSS3 mogućnosti</a:t>
            </a:r>
          </a:p>
          <a:p>
            <a:pPr lvl="1"/>
            <a:r>
              <a:rPr lang="hr-HR" dirty="0" smtClean="0"/>
              <a:t>Rade u novijim </a:t>
            </a:r>
            <a:r>
              <a:rPr lang="hr-HR" dirty="0" err="1" smtClean="0"/>
              <a:t>internet</a:t>
            </a:r>
            <a:r>
              <a:rPr lang="hr-HR" dirty="0" smtClean="0"/>
              <a:t> preglednicima</a:t>
            </a:r>
          </a:p>
          <a:p>
            <a:pPr lvl="1"/>
            <a:r>
              <a:rPr lang="hr-HR" dirty="0" smtClean="0"/>
              <a:t>Postoji mogućnost uz nešto dodatnog truda rade i u starijima</a:t>
            </a:r>
          </a:p>
        </p:txBody>
      </p:sp>
    </p:spTree>
    <p:extLst>
      <p:ext uri="{BB962C8B-B14F-4D97-AF65-F5344CB8AC3E}">
        <p14:creationId xmlns:p14="http://schemas.microsoft.com/office/powerpoint/2010/main" val="133518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Tehnička izvedba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1) </a:t>
            </a:r>
            <a:r>
              <a:rPr lang="vi-VN" dirty="0" smtClean="0"/>
              <a:t>Media </a:t>
            </a:r>
            <a:r>
              <a:rPr lang="vi-VN" dirty="0"/>
              <a:t>queries (CSS3 mogućnost)</a:t>
            </a:r>
          </a:p>
          <a:p>
            <a:pPr lvl="1"/>
            <a:r>
              <a:rPr lang="vi-VN" sz="2400" dirty="0"/>
              <a:t>Upiti na medij putem kojeg prikazujemo stranicu (u našem slučaju, upiti na ekran</a:t>
            </a:r>
            <a:r>
              <a:rPr lang="vi-VN" sz="2400" dirty="0" smtClean="0"/>
              <a:t>).</a:t>
            </a:r>
            <a:endParaRPr lang="hr-HR" sz="2400" dirty="0" smtClean="0"/>
          </a:p>
          <a:p>
            <a:pPr lvl="1"/>
            <a:r>
              <a:rPr lang="vi-VN" sz="2400" dirty="0" smtClean="0"/>
              <a:t>Pomoću </a:t>
            </a:r>
            <a:r>
              <a:rPr lang="vi-VN" sz="2400" dirty="0"/>
              <a:t>njih možemo kreirati "prijelomne točke" (eng. breakpoints) koji će primjeniti određeni set stilova na željene elemente (npr. promijeniti njihovu veličinu ili boju)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6508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Tehnička izvedba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hr-HR" sz="4000" dirty="0" smtClean="0"/>
              <a:t>HTML</a:t>
            </a:r>
            <a:endParaRPr lang="hr-HR" sz="4000" dirty="0"/>
          </a:p>
          <a:p>
            <a:endParaRPr lang="hr-HR" sz="2900" dirty="0"/>
          </a:p>
          <a:p>
            <a:pPr marL="0" indent="0">
              <a:buNone/>
            </a:pPr>
            <a:r>
              <a:rPr lang="hr-HR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&lt;div </a:t>
            </a:r>
            <a:r>
              <a:rPr lang="hr-HR" sz="2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hr-HR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="naslov"&gt;</a:t>
            </a:r>
            <a:r>
              <a:rPr lang="hr-HR" sz="2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WebFestival</a:t>
            </a:r>
            <a:r>
              <a:rPr lang="hr-HR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 2013&lt;/div&gt;</a:t>
            </a:r>
          </a:p>
          <a:p>
            <a:endParaRPr lang="hr-HR" sz="2900" dirty="0"/>
          </a:p>
          <a:p>
            <a:pPr marL="0" indent="0">
              <a:buNone/>
            </a:pPr>
            <a:r>
              <a:rPr lang="hr-HR" sz="4000" dirty="0"/>
              <a:t>CSS</a:t>
            </a:r>
          </a:p>
          <a:p>
            <a:endParaRPr lang="hr-HR" sz="2900" dirty="0"/>
          </a:p>
          <a:p>
            <a:pPr marL="0" indent="0">
              <a:buNone/>
            </a:pPr>
            <a:r>
              <a:rPr lang="hr-HR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.naslov {</a:t>
            </a:r>
          </a:p>
          <a:p>
            <a:pPr marL="0" indent="0">
              <a:buNone/>
            </a:pPr>
            <a:r>
              <a:rPr lang="hr-HR" sz="2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r-HR" sz="2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hr-HR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: 500px;</a:t>
            </a:r>
          </a:p>
          <a:p>
            <a:pPr marL="0" indent="0">
              <a:buNone/>
            </a:pPr>
            <a:r>
              <a:rPr lang="hr-HR" sz="2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r-HR" sz="2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background</a:t>
            </a:r>
            <a:r>
              <a:rPr lang="hr-HR" sz="2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hr-HR" sz="2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hr-HR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hr-HR" sz="2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green</a:t>
            </a:r>
            <a:r>
              <a:rPr lang="hr-HR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hr-HR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hr-HR" sz="2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r-HR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hr-HR" sz="2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media</a:t>
            </a:r>
            <a:r>
              <a:rPr lang="hr-HR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sz="2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only</a:t>
            </a:r>
            <a:r>
              <a:rPr lang="hr-HR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sz="2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screen</a:t>
            </a:r>
            <a:r>
              <a:rPr lang="hr-HR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r-HR" sz="2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hr-HR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hr-HR" sz="2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hr-HR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hr-HR" sz="2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hr-HR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 : 500px) {</a:t>
            </a:r>
          </a:p>
          <a:p>
            <a:pPr marL="0" indent="0">
              <a:buNone/>
            </a:pPr>
            <a:r>
              <a:rPr lang="hr-HR" sz="2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.</a:t>
            </a:r>
            <a:r>
              <a:rPr lang="hr-HR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naslov {</a:t>
            </a:r>
          </a:p>
          <a:p>
            <a:pPr marL="0" indent="0">
              <a:buNone/>
            </a:pPr>
            <a:r>
              <a:rPr lang="hr-HR" sz="2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r-HR" sz="2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hr-HR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: 100%;</a:t>
            </a:r>
          </a:p>
          <a:p>
            <a:pPr marL="0" indent="0">
              <a:buNone/>
            </a:pPr>
            <a:r>
              <a:rPr lang="hr-HR" sz="2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r-HR" sz="2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background</a:t>
            </a:r>
            <a:r>
              <a:rPr lang="hr-HR" sz="2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hr-HR" sz="2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hr-HR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hr-HR" sz="29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blue</a:t>
            </a:r>
            <a:r>
              <a:rPr lang="hr-HR" sz="2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hr-HR" sz="2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r-HR" sz="2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hr-HR" sz="2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r-HR" sz="29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hr-HR" sz="3200" dirty="0" smtClean="0"/>
          </a:p>
          <a:p>
            <a:r>
              <a:rPr lang="hr-HR" sz="3400" dirty="0" smtClean="0"/>
              <a:t>Primjer</a:t>
            </a:r>
            <a:r>
              <a:rPr lang="hr-HR" sz="3400" dirty="0"/>
              <a:t>: </a:t>
            </a:r>
            <a:r>
              <a:rPr lang="hr-HR" sz="3400" dirty="0">
                <a:hlinkClick r:id="rId3"/>
              </a:rPr>
              <a:t>http://codepen.io/anon/pen/KIBvg</a:t>
            </a:r>
            <a:r>
              <a:rPr lang="hr-HR" sz="3400" dirty="0"/>
              <a:t> </a:t>
            </a:r>
            <a:endParaRPr lang="hr-HR" sz="3400" dirty="0" smtClean="0"/>
          </a:p>
          <a:p>
            <a:endParaRPr lang="hr-HR" sz="2900" dirty="0" smtClean="0"/>
          </a:p>
        </p:txBody>
      </p:sp>
    </p:spTree>
    <p:extLst>
      <p:ext uri="{BB962C8B-B14F-4D97-AF65-F5344CB8AC3E}">
        <p14:creationId xmlns:p14="http://schemas.microsoft.com/office/powerpoint/2010/main" val="150619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Tehnička izvedba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998440" cy="4572000"/>
          </a:xfrm>
        </p:spPr>
        <p:txBody>
          <a:bodyPr/>
          <a:lstStyle/>
          <a:p>
            <a:r>
              <a:rPr lang="hr-HR" dirty="0" smtClean="0"/>
              <a:t>2) </a:t>
            </a:r>
            <a:r>
              <a:rPr lang="vi-VN" dirty="0"/>
              <a:t>box-sizing: border-box</a:t>
            </a:r>
            <a:r>
              <a:rPr lang="vi-VN" dirty="0" smtClean="0"/>
              <a:t>;</a:t>
            </a:r>
            <a:r>
              <a:rPr lang="hr-HR" dirty="0"/>
              <a:t> </a:t>
            </a:r>
            <a:r>
              <a:rPr lang="vi-VN" sz="1800" dirty="0" smtClean="0"/>
              <a:t>(</a:t>
            </a:r>
            <a:r>
              <a:rPr lang="vi-VN" sz="1800" dirty="0"/>
              <a:t>CSS3 mogućnost)</a:t>
            </a:r>
            <a:endParaRPr lang="vi-VN" dirty="0"/>
          </a:p>
          <a:p>
            <a:pPr lvl="1"/>
            <a:r>
              <a:rPr lang="hr-HR" sz="2400" dirty="0" smtClean="0"/>
              <a:t>M</a:t>
            </a:r>
            <a:r>
              <a:rPr lang="vi-VN" sz="2400" dirty="0" smtClean="0"/>
              <a:t>ijenjamo </a:t>
            </a:r>
            <a:r>
              <a:rPr lang="vi-VN" sz="2400" dirty="0"/>
              <a:t>način računanja visine i širine </a:t>
            </a:r>
            <a:r>
              <a:rPr lang="vi-VN" sz="2400" dirty="0" smtClean="0"/>
              <a:t>elemenata</a:t>
            </a:r>
            <a:endParaRPr lang="hr-HR" sz="2400" dirty="0" smtClean="0"/>
          </a:p>
          <a:p>
            <a:pPr lvl="1"/>
            <a:r>
              <a:rPr lang="hr-HR" sz="2400" dirty="0" smtClean="0"/>
              <a:t>Postižemo da </a:t>
            </a:r>
            <a:r>
              <a:rPr lang="vi-VN" sz="2400" dirty="0" smtClean="0"/>
              <a:t>su </a:t>
            </a:r>
            <a:r>
              <a:rPr lang="vi-VN" sz="2400" dirty="0"/>
              <a:t>u definiranu visinu i širinu već uključeni "border" i "</a:t>
            </a:r>
            <a:r>
              <a:rPr lang="vi-VN" sz="2400" dirty="0" smtClean="0"/>
              <a:t>padding</a:t>
            </a:r>
            <a:r>
              <a:rPr lang="hr-HR" sz="2400" dirty="0" smtClean="0"/>
              <a:t>”</a:t>
            </a:r>
          </a:p>
          <a:p>
            <a:pPr lvl="1"/>
            <a:r>
              <a:rPr lang="hr-HR" sz="2400" dirty="0" smtClean="0"/>
              <a:t>Z</a:t>
            </a:r>
            <a:r>
              <a:rPr lang="vi-VN" sz="2400" dirty="0" smtClean="0"/>
              <a:t>a </a:t>
            </a:r>
            <a:r>
              <a:rPr lang="vi-VN" sz="2400" dirty="0"/>
              <a:t>razliku od zadane (default) vrijednosti "content-box" gdje se na definiranu širinu i visinu elementa sa svake strane dodaju "border" i "padding</a:t>
            </a:r>
            <a:r>
              <a:rPr lang="vi-VN" sz="2400" dirty="0" smtClean="0"/>
              <a:t>".</a:t>
            </a:r>
            <a:endParaRPr lang="vi-VN" sz="2400" dirty="0"/>
          </a:p>
          <a:p>
            <a:endParaRPr lang="hr-H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5542" y="1628800"/>
            <a:ext cx="2668946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782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Tehnička izvedba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893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100" dirty="0" smtClean="0"/>
              <a:t>HTML</a:t>
            </a:r>
          </a:p>
          <a:p>
            <a:pPr marL="0" indent="0">
              <a:buNone/>
            </a:pPr>
            <a:r>
              <a:rPr lang="hr-HR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&lt;div </a:t>
            </a:r>
            <a:r>
              <a:rPr lang="hr-HR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hr-HR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="naslov"&gt;</a:t>
            </a:r>
            <a:r>
              <a:rPr lang="hr-HR" sz="15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WebFestival</a:t>
            </a:r>
            <a:r>
              <a:rPr lang="hr-HR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 2013&lt;/div</a:t>
            </a:r>
            <a:r>
              <a:rPr lang="hr-HR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hr-HR" sz="1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23528" y="2348880"/>
            <a:ext cx="4320480" cy="396044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hr-HR" sz="2100" dirty="0" smtClean="0"/>
              <a:t>CSS</a:t>
            </a:r>
          </a:p>
          <a:p>
            <a:pPr marL="0" indent="0">
              <a:buFont typeface="Wingdings 2"/>
              <a:buNone/>
            </a:pPr>
            <a:r>
              <a:rPr lang="vi-VN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.naslov {</a:t>
            </a:r>
          </a:p>
          <a:p>
            <a:pPr marL="0" indent="0">
              <a:buFont typeface="Wingdings 2"/>
              <a:buNone/>
            </a:pPr>
            <a:r>
              <a:rPr lang="vi-VN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width: 100%;</a:t>
            </a:r>
          </a:p>
          <a:p>
            <a:pPr marL="0" indent="0">
              <a:buFont typeface="Wingdings 2"/>
              <a:buNone/>
            </a:pPr>
            <a:r>
              <a:rPr lang="vi-VN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border: 5px solid;</a:t>
            </a:r>
          </a:p>
          <a:p>
            <a:pPr marL="0" indent="0">
              <a:buFont typeface="Wingdings 2"/>
              <a:buNone/>
            </a:pPr>
            <a:r>
              <a:rPr lang="vi-VN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hr-HR" sz="15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 2"/>
              <a:buNone/>
            </a:pPr>
            <a:endParaRPr lang="hr-HR" sz="15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vi-VN" sz="1900" dirty="0" smtClean="0"/>
              <a:t>Širina </a:t>
            </a:r>
            <a:r>
              <a:rPr lang="vi-VN" sz="1900" dirty="0"/>
              <a:t>= 100% = 320px</a:t>
            </a:r>
          </a:p>
          <a:p>
            <a:r>
              <a:rPr lang="vi-VN" sz="1900" dirty="0"/>
              <a:t>Border </a:t>
            </a:r>
            <a:r>
              <a:rPr lang="hr-HR" sz="1900" dirty="0" smtClean="0">
                <a:latin typeface="Georgia" panose="02040502050405020303" pitchFamily="18" charset="0"/>
              </a:rPr>
              <a:t>s</a:t>
            </a:r>
            <a:r>
              <a:rPr lang="vi-VN" sz="1900" dirty="0" smtClean="0"/>
              <a:t>a </a:t>
            </a:r>
            <a:r>
              <a:rPr lang="vi-VN" sz="1900" dirty="0"/>
              <a:t>svake strane </a:t>
            </a:r>
            <a:r>
              <a:rPr lang="vi-VN" sz="1900" dirty="0" smtClean="0"/>
              <a:t>po </a:t>
            </a:r>
            <a:r>
              <a:rPr lang="vi-VN" sz="1900" dirty="0"/>
              <a:t>5px = </a:t>
            </a:r>
            <a:r>
              <a:rPr lang="vi-VN" sz="1900" dirty="0" smtClean="0"/>
              <a:t>10px</a:t>
            </a:r>
            <a:r>
              <a:rPr lang="hr-HR" sz="1900" dirty="0" smtClean="0">
                <a:latin typeface="Georgia" panose="02040502050405020303" pitchFamily="18" charset="0"/>
              </a:rPr>
              <a:t> (lijevo i desno)</a:t>
            </a:r>
          </a:p>
          <a:p>
            <a:endParaRPr lang="hr-HR" sz="1900" dirty="0" smtClean="0">
              <a:latin typeface="Georgia" panose="02040502050405020303" pitchFamily="18" charset="0"/>
            </a:endParaRPr>
          </a:p>
          <a:p>
            <a:r>
              <a:rPr lang="vi-VN" sz="1900" dirty="0"/>
              <a:t>Ukupna širina je 320px + 10px = 330px što je veće od 320px i dobivamo (neželjeni) horizontalni klizač.</a:t>
            </a:r>
          </a:p>
          <a:p>
            <a:endParaRPr lang="vi-VN" sz="1900" dirty="0"/>
          </a:p>
          <a:p>
            <a:r>
              <a:rPr lang="hr-HR" sz="1800" dirty="0" smtClean="0">
                <a:latin typeface="Georgia" panose="02040502050405020303" pitchFamily="18" charset="0"/>
              </a:rPr>
              <a:t>Primjer: </a:t>
            </a:r>
            <a:r>
              <a:rPr lang="vi-VN" sz="1800" dirty="0" smtClean="0">
                <a:hlinkClick r:id="rId3"/>
              </a:rPr>
              <a:t>http</a:t>
            </a:r>
            <a:r>
              <a:rPr lang="vi-VN" sz="1800" dirty="0">
                <a:hlinkClick r:id="rId3"/>
              </a:rPr>
              <a:t>://</a:t>
            </a:r>
            <a:r>
              <a:rPr lang="vi-VN" sz="1800" dirty="0" smtClean="0">
                <a:hlinkClick r:id="rId3"/>
              </a:rPr>
              <a:t>codepen.io/anon/pen/ALkhv</a:t>
            </a:r>
            <a:r>
              <a:rPr lang="hr-HR" sz="1800" dirty="0" smtClean="0">
                <a:latin typeface="Georgia" panose="02040502050405020303" pitchFamily="18" charset="0"/>
              </a:rPr>
              <a:t> </a:t>
            </a:r>
            <a:endParaRPr lang="vi-VN" sz="1800" dirty="0"/>
          </a:p>
          <a:p>
            <a:pPr marL="0" indent="0">
              <a:buFont typeface="Wingdings 2"/>
              <a:buNone/>
            </a:pPr>
            <a:endParaRPr lang="hr-HR" sz="15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 2"/>
              <a:buNone/>
            </a:pPr>
            <a:endParaRPr lang="vi-VN" sz="1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44008" y="2341040"/>
            <a:ext cx="4251960" cy="396828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hr-HR" sz="2100" dirty="0" smtClean="0"/>
              <a:t>CSS</a:t>
            </a:r>
          </a:p>
          <a:p>
            <a:pPr marL="0" indent="0">
              <a:buFont typeface="Wingdings 2"/>
              <a:buNone/>
            </a:pPr>
            <a:r>
              <a:rPr lang="vi-VN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.naslov {</a:t>
            </a:r>
            <a:endParaRPr lang="hr-HR" sz="15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hr-HR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vi-VN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box-sizing</a:t>
            </a:r>
            <a:r>
              <a:rPr lang="vi-VN" sz="15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vi-VN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border-box</a:t>
            </a:r>
            <a:r>
              <a:rPr lang="hr-HR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vi-VN" sz="15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 2"/>
              <a:buNone/>
            </a:pPr>
            <a:r>
              <a:rPr lang="vi-VN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width: 100%;</a:t>
            </a:r>
          </a:p>
          <a:p>
            <a:pPr marL="0" indent="0">
              <a:buFont typeface="Wingdings 2"/>
              <a:buNone/>
            </a:pPr>
            <a:r>
              <a:rPr lang="vi-VN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border: 5px solid;</a:t>
            </a:r>
          </a:p>
          <a:p>
            <a:pPr marL="0" indent="0">
              <a:buFont typeface="Wingdings 2"/>
              <a:buNone/>
            </a:pPr>
            <a:r>
              <a:rPr lang="vi-VN" sz="15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hr-HR" sz="15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vi-VN" sz="1900" dirty="0" smtClean="0"/>
              <a:t>Širina </a:t>
            </a:r>
            <a:r>
              <a:rPr lang="vi-VN" sz="1900" dirty="0"/>
              <a:t>= 100% = 320px</a:t>
            </a:r>
          </a:p>
          <a:p>
            <a:r>
              <a:rPr lang="vi-VN" sz="1900" dirty="0"/>
              <a:t>Border </a:t>
            </a:r>
            <a:r>
              <a:rPr lang="hr-HR" sz="1900" dirty="0"/>
              <a:t>s</a:t>
            </a:r>
            <a:r>
              <a:rPr lang="vi-VN" sz="1900" dirty="0"/>
              <a:t>a svake strane po 5px = 10px</a:t>
            </a:r>
            <a:r>
              <a:rPr lang="hr-HR" sz="1900" dirty="0"/>
              <a:t> (lijevo i desno)</a:t>
            </a:r>
            <a:endParaRPr lang="hr-HR" sz="1900" dirty="0">
              <a:latin typeface="Georgia" panose="02040502050405020303" pitchFamily="18" charset="0"/>
            </a:endParaRPr>
          </a:p>
          <a:p>
            <a:endParaRPr lang="vi-VN" sz="1900" dirty="0"/>
          </a:p>
          <a:p>
            <a:r>
              <a:rPr lang="vi-VN" sz="1900" dirty="0"/>
              <a:t>Ukupna širina je 320px jer je border u ovom slučaju već uključen u širinu elementa</a:t>
            </a:r>
            <a:r>
              <a:rPr lang="vi-VN" sz="1900" dirty="0" smtClean="0"/>
              <a:t>.</a:t>
            </a:r>
            <a:endParaRPr lang="hr-HR" sz="1900" dirty="0" smtClean="0"/>
          </a:p>
          <a:p>
            <a:pPr marL="0" indent="0">
              <a:buNone/>
            </a:pPr>
            <a:endParaRPr lang="vi-VN" sz="1900" dirty="0"/>
          </a:p>
          <a:p>
            <a:r>
              <a:rPr lang="hr-HR" sz="1800" dirty="0" smtClean="0">
                <a:latin typeface="Georgia" panose="02040502050405020303" pitchFamily="18" charset="0"/>
              </a:rPr>
              <a:t>Primjer: </a:t>
            </a:r>
            <a:r>
              <a:rPr lang="vi-VN" sz="1800" dirty="0" smtClean="0">
                <a:hlinkClick r:id="rId4"/>
              </a:rPr>
              <a:t>http</a:t>
            </a:r>
            <a:r>
              <a:rPr lang="vi-VN" sz="1800" dirty="0">
                <a:hlinkClick r:id="rId4"/>
              </a:rPr>
              <a:t>://</a:t>
            </a:r>
            <a:r>
              <a:rPr lang="vi-VN" sz="1800" dirty="0" smtClean="0">
                <a:hlinkClick r:id="rId4"/>
              </a:rPr>
              <a:t>codepen.io/anon/pen/GplHs</a:t>
            </a:r>
            <a:r>
              <a:rPr lang="hr-HR" sz="1800" dirty="0" smtClean="0">
                <a:latin typeface="Georgia" panose="02040502050405020303" pitchFamily="18" charset="0"/>
              </a:rPr>
              <a:t> </a:t>
            </a:r>
            <a:endParaRPr lang="vi-VN" sz="1800" dirty="0"/>
          </a:p>
          <a:p>
            <a:pPr marL="0" indent="0">
              <a:buFont typeface="Wingdings 2"/>
              <a:buNone/>
            </a:pPr>
            <a:endParaRPr lang="vi-VN" sz="15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76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Tehnička izvedba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9"/>
            <a:ext cx="8503920" cy="1541912"/>
          </a:xfrm>
        </p:spPr>
        <p:txBody>
          <a:bodyPr/>
          <a:lstStyle/>
          <a:p>
            <a:r>
              <a:rPr lang="hr-HR" dirty="0"/>
              <a:t>3) Širine izražene u </a:t>
            </a:r>
            <a:r>
              <a:rPr lang="hr-HR" dirty="0" smtClean="0"/>
              <a:t>postocima</a:t>
            </a:r>
          </a:p>
          <a:p>
            <a:pPr lvl="1"/>
            <a:r>
              <a:rPr lang="hr-HR" sz="1800" dirty="0" smtClean="0"/>
              <a:t>Nekada </a:t>
            </a:r>
            <a:r>
              <a:rPr lang="hr-HR" sz="1800" dirty="0"/>
              <a:t>želimo da element zauzme npr. čitavu širinu ekrana (prozora) ili pola ekrana (prozora). S obzirom da nismo sigurni u širinu tog ekrana (prozora), najbolje izraziti širinu elementa u postocima</a:t>
            </a:r>
            <a:r>
              <a:rPr lang="hr-HR" sz="1800" dirty="0" smtClean="0"/>
              <a:t>.</a:t>
            </a:r>
            <a:endParaRPr lang="hr-HR" dirty="0"/>
          </a:p>
          <a:p>
            <a:pPr lvl="1"/>
            <a:endParaRPr lang="hr-HR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32448" y="3653408"/>
            <a:ext cx="8503920" cy="19739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hr-HR" dirty="0"/>
          </a:p>
        </p:txBody>
      </p:sp>
      <p:sp>
        <p:nvSpPr>
          <p:cNvPr id="6" name="Rectangle 5"/>
          <p:cNvSpPr/>
          <p:nvPr/>
        </p:nvSpPr>
        <p:spPr>
          <a:xfrm>
            <a:off x="683568" y="3220521"/>
            <a:ext cx="82528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900" dirty="0"/>
              <a:t>HTML</a:t>
            </a:r>
          </a:p>
          <a:p>
            <a:endParaRPr lang="hr-HR" sz="1600" dirty="0"/>
          </a:p>
          <a:p>
            <a:r>
              <a:rPr lang="hr-H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&lt;div </a:t>
            </a:r>
            <a:r>
              <a:rPr lang="hr-H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hr-H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="naslov"&gt;</a:t>
            </a:r>
            <a:r>
              <a:rPr lang="hr-H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WebFestival</a:t>
            </a:r>
            <a:r>
              <a:rPr lang="hr-H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2013&lt;/div&gt;</a:t>
            </a:r>
          </a:p>
          <a:p>
            <a:endParaRPr lang="hr-HR" sz="1600" dirty="0"/>
          </a:p>
          <a:p>
            <a:r>
              <a:rPr lang="hr-HR" sz="1900" dirty="0"/>
              <a:t>CSS</a:t>
            </a:r>
          </a:p>
          <a:p>
            <a:endParaRPr lang="hr-HR" sz="1600" dirty="0"/>
          </a:p>
          <a:p>
            <a:r>
              <a:rPr lang="hr-H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.naslov {</a:t>
            </a:r>
          </a:p>
          <a:p>
            <a:r>
              <a:rPr lang="hr-H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r-H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lang="hr-H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hr-H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100%;</a:t>
            </a:r>
            <a:endParaRPr lang="hr-H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hr-H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r-H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background</a:t>
            </a:r>
            <a:r>
              <a:rPr lang="hr-H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hr-H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hr-H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hr-H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green</a:t>
            </a:r>
            <a:r>
              <a:rPr lang="hr-H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hr-H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hr-H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613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Alati za izradu </a:t>
            </a:r>
            <a:r>
              <a:rPr lang="hr-HR" dirty="0" err="1"/>
              <a:t>responzivnih</a:t>
            </a:r>
            <a:r>
              <a:rPr lang="hr-HR" dirty="0"/>
              <a:t> web stranica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Najpoznatiji</a:t>
            </a:r>
          </a:p>
          <a:p>
            <a:pPr lvl="1"/>
            <a:r>
              <a:rPr lang="vi-VN" dirty="0" smtClean="0"/>
              <a:t>Twitter </a:t>
            </a:r>
            <a:r>
              <a:rPr lang="vi-VN" dirty="0"/>
              <a:t>Bootstrap (</a:t>
            </a:r>
            <a:r>
              <a:rPr lang="vi-VN" dirty="0">
                <a:hlinkClick r:id="rId3"/>
              </a:rPr>
              <a:t>http://</a:t>
            </a:r>
            <a:r>
              <a:rPr lang="vi-VN" dirty="0" smtClean="0">
                <a:hlinkClick r:id="rId3"/>
              </a:rPr>
              <a:t>www.getbootstrap.com</a:t>
            </a:r>
            <a:r>
              <a:rPr lang="vi-VN" dirty="0" smtClean="0"/>
              <a:t>)</a:t>
            </a:r>
            <a:endParaRPr lang="vi-VN" dirty="0"/>
          </a:p>
          <a:p>
            <a:pPr lvl="1"/>
            <a:r>
              <a:rPr lang="vi-VN" dirty="0" smtClean="0"/>
              <a:t>Zurb </a:t>
            </a:r>
            <a:r>
              <a:rPr lang="vi-VN" dirty="0"/>
              <a:t>Foundation (</a:t>
            </a:r>
            <a:r>
              <a:rPr lang="vi-VN" dirty="0">
                <a:hlinkClick r:id="rId4"/>
              </a:rPr>
              <a:t>http://</a:t>
            </a:r>
            <a:r>
              <a:rPr lang="vi-VN" dirty="0" smtClean="0">
                <a:hlinkClick r:id="rId4"/>
              </a:rPr>
              <a:t>foundation.zurb.com</a:t>
            </a:r>
            <a:r>
              <a:rPr lang="vi-VN" dirty="0" smtClean="0"/>
              <a:t>)</a:t>
            </a:r>
            <a:endParaRPr lang="vi-VN" dirty="0"/>
          </a:p>
          <a:p>
            <a:pPr lvl="1"/>
            <a:r>
              <a:rPr lang="vi-VN" dirty="0" smtClean="0"/>
              <a:t>Skeleton </a:t>
            </a:r>
            <a:r>
              <a:rPr lang="vi-VN" dirty="0"/>
              <a:t>(</a:t>
            </a:r>
            <a:r>
              <a:rPr lang="vi-VN" dirty="0">
                <a:hlinkClick r:id="rId5"/>
              </a:rPr>
              <a:t>http://</a:t>
            </a:r>
            <a:r>
              <a:rPr lang="vi-VN" dirty="0" smtClean="0">
                <a:hlinkClick r:id="rId5"/>
              </a:rPr>
              <a:t>www.getskeleton.com</a:t>
            </a:r>
            <a:r>
              <a:rPr lang="vi-VN" dirty="0" smtClean="0"/>
              <a:t>)</a:t>
            </a:r>
            <a:endParaRPr lang="vi-VN" dirty="0"/>
          </a:p>
          <a:p>
            <a:pPr lvl="1"/>
            <a:r>
              <a:rPr lang="vi-VN" dirty="0" smtClean="0"/>
              <a:t>Groundwork </a:t>
            </a:r>
            <a:r>
              <a:rPr lang="vi-VN" dirty="0"/>
              <a:t>CSS (</a:t>
            </a:r>
            <a:r>
              <a:rPr lang="vi-VN" dirty="0">
                <a:hlinkClick r:id="rId6"/>
              </a:rPr>
              <a:t>http://</a:t>
            </a:r>
            <a:r>
              <a:rPr lang="vi-VN" dirty="0" smtClean="0">
                <a:hlinkClick r:id="rId6"/>
              </a:rPr>
              <a:t>groundwork.sidereel.com</a:t>
            </a:r>
            <a:r>
              <a:rPr lang="vi-VN" dirty="0" smtClean="0"/>
              <a:t>)</a:t>
            </a:r>
            <a:endParaRPr lang="vi-VN" dirty="0"/>
          </a:p>
          <a:p>
            <a:pPr lvl="1"/>
            <a:endParaRPr lang="hr-HR" dirty="0"/>
          </a:p>
          <a:p>
            <a:r>
              <a:rPr lang="hr-HR" dirty="0" smtClean="0"/>
              <a:t>Uključuju sve što je potrebno za izradu </a:t>
            </a:r>
            <a:r>
              <a:rPr lang="hr-HR" dirty="0" err="1" smtClean="0"/>
              <a:t>responzivne</a:t>
            </a:r>
            <a:r>
              <a:rPr lang="hr-HR" dirty="0" smtClean="0"/>
              <a:t> web stranice</a:t>
            </a:r>
          </a:p>
          <a:p>
            <a:endParaRPr lang="hr-HR" dirty="0" smtClean="0"/>
          </a:p>
          <a:p>
            <a:r>
              <a:rPr lang="hr-HR" dirty="0" smtClean="0"/>
              <a:t>Mnoštvo primjera i vodiča koji se mogu pronaći na internetu</a:t>
            </a:r>
          </a:p>
        </p:txBody>
      </p:sp>
    </p:spTree>
    <p:extLst>
      <p:ext uri="{BB962C8B-B14F-4D97-AF65-F5344CB8AC3E}">
        <p14:creationId xmlns:p14="http://schemas.microsoft.com/office/powerpoint/2010/main" val="269745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</a:t>
            </a:r>
            <a:endParaRPr lang="hr-HR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301752" y="1665312"/>
            <a:ext cx="8503920" cy="4572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vi-VN" dirty="0" smtClean="0"/>
              <a:t>Što </a:t>
            </a:r>
            <a:r>
              <a:rPr lang="vi-VN" dirty="0"/>
              <a:t>su responzivne web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stranice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kako ih prepoznati?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vi-VN" dirty="0" smtClean="0"/>
              <a:t>Po </a:t>
            </a:r>
            <a:r>
              <a:rPr lang="vi-VN" dirty="0"/>
              <a:t>čemu se razlikuju responzivne web stranice i klasične web stranice?</a:t>
            </a:r>
          </a:p>
          <a:p>
            <a:pPr marL="514350" indent="-514350">
              <a:buFont typeface="+mj-lt"/>
              <a:buAutoNum type="arabicPeriod"/>
            </a:pPr>
            <a:r>
              <a:rPr lang="vi-VN" dirty="0" smtClean="0"/>
              <a:t>Kako </a:t>
            </a:r>
            <a:r>
              <a:rPr lang="vi-VN" dirty="0"/>
              <a:t>se responzivne web stranice uklapaju u svijet mobilnih web stranica</a:t>
            </a:r>
            <a:r>
              <a:rPr lang="vi-VN" dirty="0" smtClean="0"/>
              <a:t>?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Responzivni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web dizajn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vi-VN" dirty="0" smtClean="0"/>
              <a:t>Tehnička </a:t>
            </a:r>
            <a:r>
              <a:rPr lang="vi-VN" dirty="0"/>
              <a:t>izvedba</a:t>
            </a:r>
          </a:p>
          <a:p>
            <a:pPr marL="514350" indent="-514350">
              <a:buFont typeface="+mj-lt"/>
              <a:buAutoNum type="arabicPeriod"/>
            </a:pPr>
            <a:r>
              <a:rPr lang="vi-VN" dirty="0" smtClean="0"/>
              <a:t>Alati </a:t>
            </a:r>
            <a:r>
              <a:rPr lang="vi-VN" dirty="0"/>
              <a:t>za izradu responzivnih web stranica</a:t>
            </a:r>
          </a:p>
          <a:p>
            <a:pPr marL="514350" indent="-514350">
              <a:buFont typeface="+mj-lt"/>
              <a:buAutoNum type="arabicPeriod"/>
            </a:pPr>
            <a:r>
              <a:rPr lang="vi-VN" dirty="0" smtClean="0"/>
              <a:t>Primjeri </a:t>
            </a:r>
            <a:r>
              <a:rPr lang="vi-VN" dirty="0"/>
              <a:t>responzivnih web stranica</a:t>
            </a:r>
          </a:p>
          <a:p>
            <a:pPr marL="514350" indent="-514350">
              <a:buFont typeface="+mj-lt"/>
              <a:buAutoNum type="arabicPeriod"/>
            </a:pPr>
            <a:r>
              <a:rPr lang="vi-VN" dirty="0" smtClean="0"/>
              <a:t>Pitanja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32555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sz="2400" dirty="0" smtClean="0"/>
              <a:t>Trenutno imamo puno </a:t>
            </a:r>
            <a:r>
              <a:rPr lang="hr-HR" sz="2400" dirty="0" err="1" smtClean="0"/>
              <a:t>responzivnih</a:t>
            </a:r>
            <a:r>
              <a:rPr lang="hr-HR" sz="2400" dirty="0" smtClean="0"/>
              <a:t> </a:t>
            </a:r>
            <a:r>
              <a:rPr lang="hr-HR" sz="2400" dirty="0"/>
              <a:t>web stranica koje su prijavljene na </a:t>
            </a:r>
            <a:r>
              <a:rPr lang="hr-HR" sz="2400" dirty="0" err="1" smtClean="0"/>
              <a:t>WebFestival</a:t>
            </a:r>
            <a:r>
              <a:rPr lang="hr-HR" sz="2400" dirty="0" smtClean="0"/>
              <a:t> 2013!</a:t>
            </a:r>
          </a:p>
          <a:p>
            <a:endParaRPr lang="hr-HR" sz="2400" dirty="0"/>
          </a:p>
          <a:p>
            <a:r>
              <a:rPr lang="hr-HR" sz="2400" dirty="0">
                <a:hlinkClick r:id="rId3"/>
              </a:rPr>
              <a:t>http://</a:t>
            </a:r>
            <a:r>
              <a:rPr lang="hr-HR" sz="2400" dirty="0" smtClean="0">
                <a:hlinkClick r:id="rId3"/>
              </a:rPr>
              <a:t>www.boardpoint.eu/</a:t>
            </a:r>
            <a:r>
              <a:rPr lang="hr-HR" sz="2400" dirty="0" smtClean="0"/>
              <a:t> </a:t>
            </a:r>
            <a:endParaRPr lang="hr-HR" sz="2400" dirty="0"/>
          </a:p>
          <a:p>
            <a:r>
              <a:rPr lang="hr-HR" sz="2400" dirty="0">
                <a:hlinkClick r:id="rId4"/>
              </a:rPr>
              <a:t>http://metoxx.com.hr</a:t>
            </a:r>
            <a:r>
              <a:rPr lang="hr-HR" sz="2400" dirty="0" smtClean="0">
                <a:hlinkClick r:id="rId4"/>
              </a:rPr>
              <a:t>/</a:t>
            </a:r>
            <a:r>
              <a:rPr lang="hr-HR" sz="2400" dirty="0" smtClean="0"/>
              <a:t> </a:t>
            </a:r>
            <a:endParaRPr lang="hr-HR" sz="2400" dirty="0"/>
          </a:p>
          <a:p>
            <a:r>
              <a:rPr lang="hr-HR" sz="2400" dirty="0">
                <a:hlinkClick r:id="rId5"/>
              </a:rPr>
              <a:t>http://www.e-muskarac.com</a:t>
            </a:r>
            <a:r>
              <a:rPr lang="hr-HR" sz="2400" dirty="0" smtClean="0">
                <a:hlinkClick r:id="rId5"/>
              </a:rPr>
              <a:t>/</a:t>
            </a:r>
            <a:r>
              <a:rPr lang="hr-HR" sz="2400" dirty="0" smtClean="0"/>
              <a:t> </a:t>
            </a:r>
            <a:endParaRPr lang="hr-HR" sz="2400" dirty="0"/>
          </a:p>
          <a:p>
            <a:r>
              <a:rPr lang="hr-HR" sz="2400" dirty="0">
                <a:hlinkClick r:id="rId6"/>
              </a:rPr>
              <a:t>http://hranko.hr</a:t>
            </a:r>
            <a:r>
              <a:rPr lang="hr-HR" sz="2400" dirty="0" smtClean="0">
                <a:hlinkClick r:id="rId6"/>
              </a:rPr>
              <a:t>/</a:t>
            </a:r>
            <a:r>
              <a:rPr lang="hr-HR" sz="2400" dirty="0" smtClean="0"/>
              <a:t> </a:t>
            </a:r>
            <a:endParaRPr lang="hr-HR" sz="2400" dirty="0"/>
          </a:p>
          <a:p>
            <a:r>
              <a:rPr lang="hr-HR" sz="2400" dirty="0">
                <a:hlinkClick r:id="rId7"/>
              </a:rPr>
              <a:t>http://flip.hr</a:t>
            </a:r>
            <a:r>
              <a:rPr lang="hr-HR" sz="2400" dirty="0" smtClean="0">
                <a:hlinkClick r:id="rId7"/>
              </a:rPr>
              <a:t>/</a:t>
            </a:r>
            <a:r>
              <a:rPr lang="hr-HR" sz="2400" dirty="0" smtClean="0"/>
              <a:t> </a:t>
            </a:r>
            <a:endParaRPr lang="hr-HR" sz="2400" dirty="0"/>
          </a:p>
          <a:p>
            <a:r>
              <a:rPr lang="hr-HR" sz="2400" dirty="0">
                <a:hlinkClick r:id="rId8"/>
              </a:rPr>
              <a:t>http://dragoruzic.com</a:t>
            </a:r>
            <a:r>
              <a:rPr lang="hr-HR" sz="2400" dirty="0" smtClean="0">
                <a:hlinkClick r:id="rId8"/>
              </a:rPr>
              <a:t>/</a:t>
            </a:r>
            <a:r>
              <a:rPr lang="hr-HR" sz="2400" dirty="0" smtClean="0"/>
              <a:t> </a:t>
            </a:r>
            <a:endParaRPr lang="hr-HR" sz="2400" dirty="0"/>
          </a:p>
          <a:p>
            <a:r>
              <a:rPr lang="hr-HR" sz="2400" dirty="0">
                <a:hlinkClick r:id="rId9"/>
              </a:rPr>
              <a:t>http://www.centarkaptol.hr</a:t>
            </a:r>
            <a:r>
              <a:rPr lang="hr-HR" sz="2400" dirty="0" smtClean="0">
                <a:hlinkClick r:id="rId9"/>
              </a:rPr>
              <a:t>/</a:t>
            </a:r>
            <a:r>
              <a:rPr lang="hr-HR" sz="2400" dirty="0" smtClean="0"/>
              <a:t> </a:t>
            </a:r>
            <a:endParaRPr lang="hr-HR" sz="2400" dirty="0"/>
          </a:p>
          <a:p>
            <a:r>
              <a:rPr lang="hr-HR" sz="2400" dirty="0">
                <a:hlinkClick r:id="rId10"/>
              </a:rPr>
              <a:t>http://www.efos.unios.hr</a:t>
            </a:r>
            <a:r>
              <a:rPr lang="hr-HR" sz="2400" dirty="0" smtClean="0">
                <a:hlinkClick r:id="rId10"/>
              </a:rPr>
              <a:t>/</a:t>
            </a:r>
            <a:r>
              <a:rPr lang="hr-HR" sz="2400" dirty="0" smtClean="0"/>
              <a:t> </a:t>
            </a:r>
            <a:endParaRPr lang="hr-HR" sz="2400" dirty="0"/>
          </a:p>
          <a:p>
            <a:r>
              <a:rPr lang="hr-HR" sz="2400" dirty="0">
                <a:hlinkClick r:id="rId11"/>
              </a:rPr>
              <a:t>http://www.netokracija.com</a:t>
            </a:r>
            <a:r>
              <a:rPr lang="hr-HR" sz="2400" dirty="0" smtClean="0">
                <a:hlinkClick r:id="rId11"/>
              </a:rPr>
              <a:t>/</a:t>
            </a:r>
            <a:r>
              <a:rPr lang="hr-HR" sz="2400" dirty="0" smtClean="0"/>
              <a:t> </a:t>
            </a:r>
            <a:endParaRPr lang="hr-HR" sz="2400" dirty="0"/>
          </a:p>
          <a:p>
            <a:r>
              <a:rPr lang="hr-HR" sz="2400" dirty="0">
                <a:hlinkClick r:id="rId12"/>
              </a:rPr>
              <a:t>http://www.xplorerlife.hr</a:t>
            </a:r>
            <a:r>
              <a:rPr lang="hr-HR" sz="2400" dirty="0" smtClean="0">
                <a:hlinkClick r:id="rId12"/>
              </a:rPr>
              <a:t>/</a:t>
            </a:r>
            <a:r>
              <a:rPr lang="hr-HR" sz="2400" dirty="0" smtClean="0"/>
              <a:t> </a:t>
            </a:r>
            <a:endParaRPr lang="hr-HR" sz="2400" dirty="0"/>
          </a:p>
          <a:p>
            <a:r>
              <a:rPr lang="hr-HR" sz="2400" dirty="0">
                <a:hlinkClick r:id="rId13"/>
              </a:rPr>
              <a:t>http://www.nomnom.hr</a:t>
            </a:r>
            <a:r>
              <a:rPr lang="hr-HR" sz="2400" dirty="0" smtClean="0">
                <a:hlinkClick r:id="rId13"/>
              </a:rPr>
              <a:t>/</a:t>
            </a:r>
            <a:r>
              <a:rPr lang="hr-HR" sz="2400" dirty="0" smtClean="0"/>
              <a:t> </a:t>
            </a:r>
            <a:endParaRPr lang="hr-HR" sz="2400" dirty="0"/>
          </a:p>
          <a:p>
            <a:r>
              <a:rPr lang="hr-HR" sz="2400" dirty="0">
                <a:hlinkClick r:id="rId14"/>
              </a:rPr>
              <a:t>http://www.prvikorak.eu</a:t>
            </a:r>
            <a:r>
              <a:rPr lang="hr-HR" sz="2400" dirty="0" smtClean="0">
                <a:hlinkClick r:id="rId14"/>
              </a:rPr>
              <a:t>/</a:t>
            </a:r>
            <a:r>
              <a:rPr lang="hr-HR" sz="2400" dirty="0" smtClean="0"/>
              <a:t> 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56481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Kraj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hr-HR" dirty="0" smtClean="0"/>
          </a:p>
          <a:p>
            <a:pPr algn="ctr"/>
            <a:endParaRPr lang="hr-HR" dirty="0"/>
          </a:p>
          <a:p>
            <a:pPr algn="ctr"/>
            <a:r>
              <a:rPr lang="hr-HR" sz="3600" dirty="0" smtClean="0"/>
              <a:t>Hvala na pažnji!</a:t>
            </a:r>
          </a:p>
          <a:p>
            <a:pPr algn="ctr"/>
            <a:endParaRPr lang="hr-HR" dirty="0"/>
          </a:p>
          <a:p>
            <a:pPr algn="ctr"/>
            <a:r>
              <a:rPr lang="hr-HR" dirty="0" smtClean="0"/>
              <a:t>Pitanja?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9832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Korisni resursi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fi-FI" sz="2400" dirty="0">
                <a:hlinkClick r:id="rId3"/>
              </a:rPr>
              <a:t>http://coding.smashingmagazine.com/2011/01/12/guidelines-for-responsive-web-design</a:t>
            </a:r>
            <a:r>
              <a:rPr lang="fi-FI" sz="2400" dirty="0" smtClean="0">
                <a:hlinkClick r:id="rId3"/>
              </a:rPr>
              <a:t>/</a:t>
            </a:r>
            <a:r>
              <a:rPr lang="hr-HR" sz="2400" dirty="0" smtClean="0"/>
              <a:t> </a:t>
            </a:r>
            <a:endParaRPr lang="fi-FI" sz="2400" dirty="0"/>
          </a:p>
          <a:p>
            <a:r>
              <a:rPr lang="fi-FI" sz="2400" dirty="0">
                <a:hlinkClick r:id="rId4"/>
              </a:rPr>
              <a:t>http://bradfrostweb.com/blog/post/7-habits-of-highly-effective-media-queries</a:t>
            </a:r>
            <a:r>
              <a:rPr lang="fi-FI" sz="2400" dirty="0" smtClean="0">
                <a:hlinkClick r:id="rId4"/>
              </a:rPr>
              <a:t>/</a:t>
            </a:r>
            <a:r>
              <a:rPr lang="hr-HR" sz="2400" dirty="0" smtClean="0"/>
              <a:t> </a:t>
            </a:r>
          </a:p>
          <a:p>
            <a:r>
              <a:rPr lang="fi-FI" sz="2400" dirty="0">
                <a:hlinkClick r:id="rId5"/>
              </a:rPr>
              <a:t>http://opensignal.com/reports/fragmentation.php</a:t>
            </a:r>
            <a:endParaRPr lang="hr-HR" sz="2400" dirty="0"/>
          </a:p>
          <a:p>
            <a:r>
              <a:rPr lang="fi-FI" sz="2400" dirty="0" smtClean="0">
                <a:hlinkClick r:id="rId6"/>
              </a:rPr>
              <a:t>http</a:t>
            </a:r>
            <a:r>
              <a:rPr lang="fi-FI" sz="2400" dirty="0">
                <a:hlinkClick r:id="rId6"/>
              </a:rPr>
              <a:t>://css-tricks.com/box-sizing</a:t>
            </a:r>
            <a:r>
              <a:rPr lang="fi-FI" sz="2400" dirty="0" smtClean="0">
                <a:hlinkClick r:id="rId6"/>
              </a:rPr>
              <a:t>/</a:t>
            </a:r>
            <a:r>
              <a:rPr lang="hr-HR" sz="2400" dirty="0" smtClean="0"/>
              <a:t> </a:t>
            </a:r>
            <a:endParaRPr lang="fi-FI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 smtClean="0"/>
              <a:t>Galerija </a:t>
            </a:r>
            <a:r>
              <a:rPr lang="hr-HR" sz="2400" dirty="0" err="1" smtClean="0"/>
              <a:t>responzivnih</a:t>
            </a:r>
            <a:r>
              <a:rPr lang="hr-HR" sz="2400" dirty="0" smtClean="0"/>
              <a:t> web stranica</a:t>
            </a:r>
          </a:p>
          <a:p>
            <a:r>
              <a:rPr lang="fi-FI" sz="2400" dirty="0" smtClean="0">
                <a:hlinkClick r:id="rId7"/>
              </a:rPr>
              <a:t>http</a:t>
            </a:r>
            <a:r>
              <a:rPr lang="fi-FI" sz="2400" dirty="0">
                <a:hlinkClick r:id="rId7"/>
              </a:rPr>
              <a:t>://mediaqueri.es</a:t>
            </a:r>
            <a:r>
              <a:rPr lang="fi-FI" sz="2400" dirty="0" smtClean="0">
                <a:hlinkClick r:id="rId7"/>
              </a:rPr>
              <a:t>/</a:t>
            </a:r>
            <a:r>
              <a:rPr lang="hr-HR" sz="2400" dirty="0"/>
              <a:t> 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40199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Što</a:t>
            </a:r>
            <a:r>
              <a:rPr lang="it-IT" dirty="0"/>
              <a:t> su </a:t>
            </a:r>
            <a:r>
              <a:rPr lang="it-IT" dirty="0" err="1"/>
              <a:t>responzivne</a:t>
            </a:r>
            <a:r>
              <a:rPr lang="it-IT" dirty="0"/>
              <a:t> web </a:t>
            </a:r>
            <a:r>
              <a:rPr lang="it-IT" dirty="0" err="1"/>
              <a:t>stranice</a:t>
            </a:r>
            <a:r>
              <a:rPr lang="it-IT" dirty="0"/>
              <a:t>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pPr algn="ctr"/>
            <a:r>
              <a:rPr lang="hr-HR" dirty="0" smtClean="0"/>
              <a:t>Web </a:t>
            </a:r>
            <a:r>
              <a:rPr lang="vi-VN" dirty="0" smtClean="0"/>
              <a:t>stranice </a:t>
            </a:r>
            <a:r>
              <a:rPr lang="vi-VN" dirty="0"/>
              <a:t>koje se automatski prilagođavaju veličini (širini) prozora (ekrana) na kojem se prikazuju.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3552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Kako prepoznati </a:t>
            </a:r>
            <a:r>
              <a:rPr lang="hr-HR" dirty="0" err="1"/>
              <a:t>responzivne</a:t>
            </a:r>
            <a:r>
              <a:rPr lang="hr-HR" dirty="0"/>
              <a:t> web stranice?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Najlakše prepoznati mijenjanjem širine prozora</a:t>
            </a:r>
          </a:p>
          <a:p>
            <a:endParaRPr lang="hr-HR" dirty="0"/>
          </a:p>
          <a:p>
            <a:r>
              <a:rPr lang="hr-HR" dirty="0" smtClean="0"/>
              <a:t>Sav sadržaj i grafički elementi moraju se automatski prilagoditi vidljivom području na ekranu / prozoru.</a:t>
            </a:r>
          </a:p>
          <a:p>
            <a:endParaRPr lang="hr-HR" dirty="0"/>
          </a:p>
          <a:p>
            <a:r>
              <a:rPr lang="hr-HR" dirty="0" smtClean="0"/>
              <a:t>Ne smije se pojaviti horizontalna traka za klizanje (</a:t>
            </a:r>
            <a:r>
              <a:rPr lang="hr-HR" dirty="0" err="1" smtClean="0"/>
              <a:t>eng</a:t>
            </a:r>
            <a:r>
              <a:rPr lang="hr-HR" dirty="0" smtClean="0"/>
              <a:t>. </a:t>
            </a:r>
            <a:r>
              <a:rPr lang="hr-HR" i="1" dirty="0" err="1" smtClean="0"/>
              <a:t>scrollbar</a:t>
            </a:r>
            <a:r>
              <a:rPr lang="hr-HR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9754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err="1" smtClean="0"/>
              <a:t>Responzivne</a:t>
            </a:r>
            <a:r>
              <a:rPr lang="hr-HR" dirty="0" smtClean="0"/>
              <a:t> web stranice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Klasične web stranice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01752" y="3068959"/>
            <a:ext cx="4041648" cy="3220827"/>
          </a:xfrm>
        </p:spPr>
        <p:txBody>
          <a:bodyPr>
            <a:normAutofit/>
          </a:bodyPr>
          <a:lstStyle/>
          <a:p>
            <a:r>
              <a:rPr lang="hr-HR" sz="2300" dirty="0" smtClean="0"/>
              <a:t>Sadržaj se automatski prilagođava širini prozora</a:t>
            </a:r>
            <a:endParaRPr lang="hr-HR" sz="23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800600" y="3068959"/>
            <a:ext cx="4038600" cy="3224615"/>
          </a:xfrm>
        </p:spPr>
        <p:txBody>
          <a:bodyPr>
            <a:normAutofit/>
          </a:bodyPr>
          <a:lstStyle/>
          <a:p>
            <a:r>
              <a:rPr lang="hr-HR" sz="2300" dirty="0" smtClean="0"/>
              <a:t>Sve ostaje isto</a:t>
            </a:r>
          </a:p>
          <a:p>
            <a:r>
              <a:rPr lang="hr-HR" sz="2300" dirty="0" smtClean="0"/>
              <a:t>Ako sadržaj ne stane u ekran, pojavljuje se horizontalni klizač</a:t>
            </a:r>
          </a:p>
          <a:p>
            <a:r>
              <a:rPr lang="hr-HR" sz="2300" dirty="0" smtClean="0"/>
              <a:t>Nepredvidiv rezultat</a:t>
            </a:r>
          </a:p>
          <a:p>
            <a:r>
              <a:rPr lang="hr-HR" sz="2300" dirty="0" smtClean="0"/>
              <a:t>„Raspadanje” stranice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400" dirty="0"/>
              <a:t>Po čemu se razlikuju responzivne web stranice i klasične web stranice?</a:t>
            </a:r>
            <a:endParaRPr lang="hr-HR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179512" y="2348880"/>
            <a:ext cx="8784976" cy="623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2099345" y="2444128"/>
            <a:ext cx="4968551" cy="504056"/>
          </a:xfrm>
          <a:prstGeom prst="rect">
            <a:avLst/>
          </a:prstGeom>
          <a:noFill/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r-HR" sz="2200" b="1" dirty="0" smtClean="0">
                <a:solidFill>
                  <a:schemeClr val="bg1"/>
                </a:solidFill>
              </a:rPr>
              <a:t>Promjena širine prozora</a:t>
            </a:r>
            <a:endParaRPr lang="hr-HR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12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400" dirty="0" smtClean="0"/>
              <a:t>Kako </a:t>
            </a:r>
            <a:r>
              <a:rPr lang="hr-HR" sz="2400" dirty="0"/>
              <a:t>se </a:t>
            </a:r>
            <a:r>
              <a:rPr lang="hr-HR" sz="2400" dirty="0" err="1"/>
              <a:t>responzivne</a:t>
            </a:r>
            <a:r>
              <a:rPr lang="hr-HR" sz="2400" dirty="0"/>
              <a:t> web stranice uklapaju u </a:t>
            </a:r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sz="2400" dirty="0" smtClean="0"/>
              <a:t>svijet </a:t>
            </a:r>
            <a:r>
              <a:rPr lang="hr-HR" sz="2400" dirty="0"/>
              <a:t>mobilnih web stranica?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Mobilne web stranice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Prilagodba </a:t>
            </a:r>
            <a:r>
              <a:rPr lang="hr-HR" dirty="0"/>
              <a:t>sa serverske </a:t>
            </a:r>
            <a:r>
              <a:rPr lang="hr-HR" dirty="0" smtClean="0"/>
              <a:t>strane </a:t>
            </a:r>
            <a:br>
              <a:rPr lang="hr-HR" dirty="0" smtClean="0"/>
            </a:br>
            <a:r>
              <a:rPr lang="hr-HR" dirty="0" smtClean="0"/>
              <a:t>(</a:t>
            </a:r>
            <a:r>
              <a:rPr lang="vi-VN" dirty="0"/>
              <a:t>server prepoznaje mobilni </a:t>
            </a:r>
            <a:r>
              <a:rPr lang="vi-VN" dirty="0" smtClean="0"/>
              <a:t>uređaj</a:t>
            </a:r>
            <a:r>
              <a:rPr lang="hr-HR" dirty="0" smtClean="0"/>
              <a:t>)</a:t>
            </a:r>
          </a:p>
          <a:p>
            <a:pPr marL="788670" lvl="1" indent="-514350">
              <a:buFont typeface="+mj-lt"/>
              <a:buAutoNum type="alphaLcParenR"/>
            </a:pPr>
            <a:r>
              <a:rPr lang="hr-HR" dirty="0" smtClean="0"/>
              <a:t>U sklopu postojeće web stranice</a:t>
            </a:r>
          </a:p>
          <a:p>
            <a:pPr marL="788670" lvl="1" indent="-514350">
              <a:buFont typeface="+mj-lt"/>
              <a:buAutoNum type="alphaLcParenR"/>
            </a:pPr>
            <a:r>
              <a:rPr lang="hr-HR" dirty="0" smtClean="0"/>
              <a:t>Odvojena web stranica</a:t>
            </a:r>
          </a:p>
          <a:p>
            <a:pPr marL="274320" lvl="1" indent="0">
              <a:buNone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Prilagodba s klijentske </a:t>
            </a:r>
            <a:r>
              <a:rPr lang="hr-HR" dirty="0"/>
              <a:t>strane</a:t>
            </a:r>
            <a:br>
              <a:rPr lang="hr-HR" dirty="0"/>
            </a:br>
            <a:r>
              <a:rPr lang="hr-HR" sz="2200" dirty="0"/>
              <a:t>(informaciju o veličini (širini) ekrana daje internet preglednik)</a:t>
            </a:r>
            <a:endParaRPr lang="hr-HR" sz="2200" dirty="0" smtClean="0"/>
          </a:p>
          <a:p>
            <a:pPr lvl="1"/>
            <a:r>
              <a:rPr lang="hr-HR" dirty="0" err="1" smtClean="0">
                <a:solidFill>
                  <a:srgbClr val="00B0F0"/>
                </a:solidFill>
              </a:rPr>
              <a:t>Responzivna</a:t>
            </a:r>
            <a:r>
              <a:rPr lang="hr-HR" dirty="0" smtClean="0">
                <a:solidFill>
                  <a:srgbClr val="00B0F0"/>
                </a:solidFill>
              </a:rPr>
              <a:t> web stranica</a:t>
            </a:r>
            <a:endParaRPr lang="hr-HR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62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Kako funkcioniraju </a:t>
            </a:r>
            <a:r>
              <a:rPr lang="hr-HR" dirty="0" err="1"/>
              <a:t>responzivne</a:t>
            </a:r>
            <a:r>
              <a:rPr lang="hr-HR" dirty="0"/>
              <a:t> web stranice?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Prikazuje jednak sadržaj mobilnim uređajima i osobnim računalima</a:t>
            </a:r>
          </a:p>
          <a:p>
            <a:endParaRPr lang="hr-HR" dirty="0" smtClean="0"/>
          </a:p>
          <a:p>
            <a:r>
              <a:rPr lang="hr-HR" dirty="0" smtClean="0"/>
              <a:t>Sadržaj se automatski prilagođava veličini (širini) prozora (ekrana)</a:t>
            </a:r>
          </a:p>
          <a:p>
            <a:endParaRPr lang="hr-HR" dirty="0" smtClean="0"/>
          </a:p>
          <a:p>
            <a:r>
              <a:rPr lang="hr-HR" dirty="0" smtClean="0"/>
              <a:t>CSS stilovi – elementi mijenjaju izgled ili vidljivost u odnosu na veličinu ekrana</a:t>
            </a:r>
            <a:endParaRPr lang="hr-HR" dirty="0"/>
          </a:p>
          <a:p>
            <a:pPr lvl="1"/>
            <a:endParaRPr lang="hr-HR" dirty="0" smtClean="0"/>
          </a:p>
          <a:p>
            <a:pPr lvl="1"/>
            <a:endParaRPr lang="hr-HR" dirty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76365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Dobro</a:t>
            </a:r>
            <a:endParaRPr lang="hr-HR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Loše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hr-HR" dirty="0" smtClean="0"/>
              <a:t>Sadržaj i dizajn se prilagođavaju svakom uređaju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Jedan sadržaj</a:t>
            </a:r>
          </a:p>
          <a:p>
            <a:pPr lvl="1"/>
            <a:r>
              <a:rPr lang="hr-HR" dirty="0" smtClean="0"/>
              <a:t>Nema dupliciranja sadržaja</a:t>
            </a:r>
            <a:endParaRPr lang="hr-HR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sz="2400" dirty="0" smtClean="0"/>
              <a:t>Preuzima se i onaj sadržaj / resursi koji se možda neće koristiti</a:t>
            </a:r>
          </a:p>
          <a:p>
            <a:pPr lvl="1"/>
            <a:r>
              <a:rPr lang="hr-HR" sz="2000" dirty="0"/>
              <a:t>Ponekad neke sadržaje ne možemo prikazati </a:t>
            </a:r>
            <a:r>
              <a:rPr lang="hr-HR" sz="2000" dirty="0" smtClean="0"/>
              <a:t>onako </a:t>
            </a:r>
            <a:r>
              <a:rPr lang="hr-HR" sz="2000" dirty="0"/>
              <a:t>kako bismo htjeli ili ih želimo </a:t>
            </a:r>
            <a:r>
              <a:rPr lang="hr-HR" sz="2000" dirty="0" smtClean="0"/>
              <a:t>sakriti</a:t>
            </a:r>
          </a:p>
          <a:p>
            <a:pPr lvl="1"/>
            <a:endParaRPr lang="hr-HR" sz="2000" dirty="0" smtClean="0"/>
          </a:p>
          <a:p>
            <a:r>
              <a:rPr lang="hr-HR" sz="2500" dirty="0" smtClean="0"/>
              <a:t>Manje mogućnosti</a:t>
            </a:r>
          </a:p>
          <a:p>
            <a:pPr lvl="1"/>
            <a:r>
              <a:rPr lang="hr-HR" sz="2000" dirty="0" smtClean="0"/>
              <a:t>Mobilna verzija mora funkcionirati jednako kao i za osobna računala </a:t>
            </a:r>
            <a:r>
              <a:rPr lang="pl-PL" sz="2000" dirty="0"/>
              <a:t>(jednaka struktura stranice, adrese, itd...)</a:t>
            </a:r>
            <a:endParaRPr lang="hr-HR" sz="2000" dirty="0" smtClean="0"/>
          </a:p>
          <a:p>
            <a:endParaRPr lang="hr-HR" sz="2400" dirty="0" smtClean="0"/>
          </a:p>
          <a:p>
            <a:r>
              <a:rPr lang="hr-HR" sz="2400" dirty="0" smtClean="0"/>
              <a:t>Komplicirane </a:t>
            </a:r>
            <a:r>
              <a:rPr lang="hr-HR" sz="2400" dirty="0"/>
              <a:t>za izradu</a:t>
            </a:r>
          </a:p>
          <a:p>
            <a:pPr lvl="1"/>
            <a:r>
              <a:rPr lang="hr-HR" sz="1900" dirty="0"/>
              <a:t>Razne nepredvidive veličine ekrana uređaja, rubni slučajevi</a:t>
            </a:r>
          </a:p>
          <a:p>
            <a:pPr lvl="1"/>
            <a:endParaRPr lang="hr-HR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Kako funkcioniraju </a:t>
            </a:r>
            <a:r>
              <a:rPr lang="hr-HR" dirty="0" err="1" smtClean="0"/>
              <a:t>responzivne</a:t>
            </a:r>
            <a:r>
              <a:rPr lang="hr-HR" dirty="0" smtClean="0"/>
              <a:t> web stranice?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0133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Kako funkcioniraju </a:t>
            </a:r>
            <a:r>
              <a:rPr lang="hr-HR" dirty="0" err="1" smtClean="0"/>
              <a:t>responzivne</a:t>
            </a:r>
            <a:r>
              <a:rPr lang="hr-HR" dirty="0" smtClean="0"/>
              <a:t> web stranice?</a:t>
            </a:r>
            <a:endParaRPr lang="hr-HR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/>
              <a:t>Glavna ideja - </a:t>
            </a:r>
            <a:r>
              <a:rPr lang="hr-HR" dirty="0" smtClean="0"/>
              <a:t>izraditi </a:t>
            </a:r>
            <a:r>
              <a:rPr lang="hr-HR" dirty="0"/>
              <a:t>jednu stranicu koja će funkcionirati svugdje</a:t>
            </a:r>
            <a:r>
              <a:rPr lang="hr-HR" dirty="0" smtClean="0"/>
              <a:t>.</a:t>
            </a:r>
          </a:p>
          <a:p>
            <a:pPr algn="ctr"/>
            <a:endParaRPr lang="hr-HR" dirty="0"/>
          </a:p>
          <a:p>
            <a:pPr algn="ctr"/>
            <a:r>
              <a:rPr lang="vi-VN" dirty="0"/>
              <a:t>Google preporuča prilagodbu stranica za mobilne uređaje na ovaj </a:t>
            </a:r>
            <a:r>
              <a:rPr lang="vi-VN" dirty="0" smtClean="0"/>
              <a:t>način</a:t>
            </a:r>
            <a:endParaRPr lang="hr-HR" dirty="0" smtClean="0"/>
          </a:p>
          <a:p>
            <a:pPr algn="ctr"/>
            <a:endParaRPr lang="hr-HR" dirty="0"/>
          </a:p>
          <a:p>
            <a:pPr algn="ctr"/>
            <a:r>
              <a:rPr lang="hr-HR" sz="2400" dirty="0" smtClean="0"/>
              <a:t>Za prikaz na mobilnim uređajima vrijede sve preporuke i smjernice spomenute u prošlom </a:t>
            </a:r>
            <a:r>
              <a:rPr lang="hr-HR" sz="2400" dirty="0" err="1" smtClean="0"/>
              <a:t>webinaru</a:t>
            </a:r>
            <a:endParaRPr lang="hr-HR" sz="2400" dirty="0" smtClean="0"/>
          </a:p>
          <a:p>
            <a:pPr marL="274320" lvl="1" algn="ctr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hr-HR" sz="1800" dirty="0"/>
              <a:t>Količina sadržaja, vidljivost </a:t>
            </a:r>
            <a:r>
              <a:rPr lang="hr-HR" sz="1800" dirty="0" smtClean="0"/>
              <a:t>elemenata, </a:t>
            </a:r>
            <a:r>
              <a:rPr lang="hr-HR" sz="1800" dirty="0"/>
              <a:t>bez potrebe za uvećavanjem i vertikalnim klizanjem, </a:t>
            </a:r>
            <a:r>
              <a:rPr lang="hr-HR" sz="1800" dirty="0" smtClean="0"/>
              <a:t>poštovati tehničke mogućnosti preglednika na mobilnim uređajima, </a:t>
            </a:r>
            <a:r>
              <a:rPr lang="hr-HR" sz="1800" dirty="0"/>
              <a:t>…</a:t>
            </a:r>
            <a:endParaRPr lang="vi-VN" sz="1800" dirty="0"/>
          </a:p>
          <a:p>
            <a:pPr algn="ctr"/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77381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2330</TotalTime>
  <Words>1144</Words>
  <Application>Microsoft Office PowerPoint</Application>
  <PresentationFormat>On-screen Show (4:3)</PresentationFormat>
  <Paragraphs>229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Civic</vt:lpstr>
      <vt:lpstr>Responzivne web stranice </vt:lpstr>
      <vt:lpstr>Sadržaj</vt:lpstr>
      <vt:lpstr>Što su responzivne web stranice?</vt:lpstr>
      <vt:lpstr>Kako prepoznati responzivne web stranice?</vt:lpstr>
      <vt:lpstr>Po čemu se razlikuju responzivne web stranice i klasične web stranice?</vt:lpstr>
      <vt:lpstr>Kako se responzivne web stranice uklapaju u  svijet mobilnih web stranica?</vt:lpstr>
      <vt:lpstr>Kako funkcioniraju responzivne web stranice?</vt:lpstr>
      <vt:lpstr>Kako funkcioniraju responzivne web stranice?</vt:lpstr>
      <vt:lpstr>Kako funkcioniraju responzivne web stranice?</vt:lpstr>
      <vt:lpstr>Responzivni web dizajn</vt:lpstr>
      <vt:lpstr>Responzivni web dizajn</vt:lpstr>
      <vt:lpstr>Responzivni web dizajn</vt:lpstr>
      <vt:lpstr>Tehnička izvedba</vt:lpstr>
      <vt:lpstr>Tehnička izvedba</vt:lpstr>
      <vt:lpstr>Tehnička izvedba</vt:lpstr>
      <vt:lpstr>Tehnička izvedba</vt:lpstr>
      <vt:lpstr>Tehnička izvedba</vt:lpstr>
      <vt:lpstr>Tehnička izvedba</vt:lpstr>
      <vt:lpstr>Alati za izradu responzivnih web stranica</vt:lpstr>
      <vt:lpstr>Primjeri</vt:lpstr>
      <vt:lpstr>Kraj</vt:lpstr>
      <vt:lpstr>Korisni resursi</vt:lpstr>
    </vt:vector>
  </TitlesOfParts>
  <Company>CARNet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Osnove izrade mobilnih web stranica</dc:title>
  <dc:creator>Boris Samardžija</dc:creator>
  <cp:lastModifiedBy>Boris Samardžija</cp:lastModifiedBy>
  <cp:revision>144</cp:revision>
  <dcterms:created xsi:type="dcterms:W3CDTF">2013-07-05T07:55:13Z</dcterms:created>
  <dcterms:modified xsi:type="dcterms:W3CDTF">2013-09-26T08:29:51Z</dcterms:modified>
</cp:coreProperties>
</file>